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Arimo" panose="020B0600000101010101" charset="0"/>
      <p:regular r:id="rId17"/>
    </p:embeddedFont>
    <p:embeddedFont>
      <p:font typeface="Poppins" panose="020B0600000101010101" charset="0"/>
      <p:regular r:id="rId18"/>
    </p:embeddedFont>
    <p:embeddedFont>
      <p:font typeface="나눔고딕" panose="020D0604000000000000" pitchFamily="50" charset="-127"/>
      <p:regular r:id="rId19"/>
      <p:bold r:id="rId20"/>
    </p:embeddedFont>
    <p:embeddedFont>
      <p:font typeface="나눔고딕 ExtraBold" panose="020D0904000000000000" pitchFamily="50" charset="-127"/>
      <p:bold r:id="rId21"/>
    </p:embeddedFont>
    <p:embeddedFont>
      <p:font typeface="Poppins Bold" panose="020B0600000101010101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8" y="8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890071" y="8840540"/>
            <a:ext cx="3397929" cy="417760"/>
            <a:chOff x="0" y="0"/>
            <a:chExt cx="1239574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795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726464"/>
            <a:ext cx="12001500" cy="1323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altLang="ko-KR" sz="8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KIOSK</a:t>
            </a:r>
            <a:r>
              <a:rPr lang="en-US" sz="8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 프로젝트 결과 보고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269463"/>
            <a:ext cx="8610405" cy="38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266" dirty="0">
                <a:solidFill>
                  <a:srgbClr val="0795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"/>
                <a:sym typeface="Poppins"/>
              </a:rPr>
              <a:t>클라우드 기반 웹 개발자(보안코딩) 양성: </a:t>
            </a:r>
            <a:r>
              <a:rPr lang="en-US" sz="2266" dirty="0">
                <a:solidFill>
                  <a:srgbClr val="0795FF"/>
                </a:solidFill>
                <a:latin typeface="Poppins"/>
                <a:ea typeface="나눔고딕" panose="020D0604000000000000" pitchFamily="50" charset="-127"/>
                <a:cs typeface="Poppins"/>
                <a:sym typeface="Poppins"/>
              </a:rPr>
              <a:t>202410.22 ~ 2025.04.28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537575"/>
            <a:ext cx="333561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54545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"/>
                <a:sym typeface="Poppins"/>
              </a:rPr>
              <a:t>소속 및 보고자: 김수윤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54545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"/>
                <a:sym typeface="Poppins"/>
              </a:rPr>
              <a:t>보고 날짜: </a:t>
            </a:r>
            <a:r>
              <a:rPr lang="en-US" sz="200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2025.03.25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84585" y="8446840"/>
            <a:ext cx="333561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Phone. 010-2792-2649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E-</a:t>
            </a:r>
            <a:r>
              <a:rPr lang="en-US" altLang="ko-KR" sz="2000" dirty="0" err="1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meil</a:t>
            </a:r>
            <a:r>
              <a:rPr lang="en-US" sz="200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rPr>
              <a:t>. iisdf@naver.com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6915A81-A729-4DB4-AF67-C1547F795453}"/>
              </a:ext>
            </a:extLst>
          </p:cNvPr>
          <p:cNvSpPr txBox="1"/>
          <p:nvPr/>
        </p:nvSpPr>
        <p:spPr>
          <a:xfrm>
            <a:off x="1028700" y="3463496"/>
            <a:ext cx="12001500" cy="1261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altLang="ko-KR" sz="4800" b="1" dirty="0">
                <a:solidFill>
                  <a:srgbClr val="0795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2025</a:t>
            </a:r>
            <a:r>
              <a:rPr lang="ko-KR" altLang="en-US" sz="4800" b="1" dirty="0">
                <a:solidFill>
                  <a:srgbClr val="0795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년도 </a:t>
            </a:r>
            <a:r>
              <a:rPr lang="en-US" altLang="ko-KR" sz="4800" b="1" dirty="0">
                <a:solidFill>
                  <a:srgbClr val="0795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KDT</a:t>
            </a:r>
            <a:endParaRPr lang="en-US" sz="4800" b="1" dirty="0">
              <a:solidFill>
                <a:srgbClr val="0795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7603241" y="-2169874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5541" y="1194522"/>
            <a:ext cx="11096918" cy="79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목 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380" y="3253956"/>
            <a:ext cx="5203307" cy="2369436"/>
            <a:chOff x="0" y="0"/>
            <a:chExt cx="6937743" cy="3159247"/>
          </a:xfrm>
        </p:grpSpPr>
        <p:grpSp>
          <p:nvGrpSpPr>
            <p:cNvPr id="5" name="Group 5"/>
            <p:cNvGrpSpPr/>
            <p:nvPr/>
          </p:nvGrpSpPr>
          <p:grpSpPr>
            <a:xfrm>
              <a:off x="2454585" y="0"/>
              <a:ext cx="2028573" cy="202857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0" y="2450848"/>
              <a:ext cx="6937743" cy="708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프로젝트 개요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92169" y="387541"/>
              <a:ext cx="1553405" cy="111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 dirty="0">
                  <a:solidFill>
                    <a:srgbClr val="FFFFFF"/>
                  </a:solidFill>
                  <a:latin typeface="Poppins Bold"/>
                  <a:ea typeface="나눔고딕 ExtraBold" panose="020D0904000000000000" pitchFamily="50" charset="-127"/>
                  <a:cs typeface="Poppins Bold"/>
                  <a:sym typeface="Poppins Bold"/>
                </a:rPr>
                <a:t>01</a:t>
              </a:r>
              <a:r>
                <a:rPr lang="en-US" sz="4800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20331" y="3253956"/>
            <a:ext cx="5082151" cy="2383124"/>
            <a:chOff x="0" y="0"/>
            <a:chExt cx="6776201" cy="3177499"/>
          </a:xfrm>
        </p:grpSpPr>
        <p:grpSp>
          <p:nvGrpSpPr>
            <p:cNvPr id="10" name="Group 10"/>
            <p:cNvGrpSpPr/>
            <p:nvPr/>
          </p:nvGrpSpPr>
          <p:grpSpPr>
            <a:xfrm>
              <a:off x="2373814" y="0"/>
              <a:ext cx="2028573" cy="202857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611398" y="387541"/>
              <a:ext cx="1553405" cy="111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450848"/>
              <a:ext cx="6776201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프로젝트 팀 구성 및 역할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53125" y="3253956"/>
            <a:ext cx="5133682" cy="2383124"/>
            <a:chOff x="0" y="0"/>
            <a:chExt cx="6844909" cy="3177499"/>
          </a:xfrm>
        </p:grpSpPr>
        <p:grpSp>
          <p:nvGrpSpPr>
            <p:cNvPr id="15" name="Group 15"/>
            <p:cNvGrpSpPr/>
            <p:nvPr/>
          </p:nvGrpSpPr>
          <p:grpSpPr>
            <a:xfrm>
              <a:off x="2408168" y="0"/>
              <a:ext cx="2028573" cy="2028573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2450848"/>
              <a:ext cx="6844909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수행 절차 및 방법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645752" y="387541"/>
              <a:ext cx="1553405" cy="111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1193" y="6475281"/>
            <a:ext cx="5203307" cy="2383124"/>
            <a:chOff x="0" y="0"/>
            <a:chExt cx="6937743" cy="3177499"/>
          </a:xfrm>
        </p:grpSpPr>
        <p:grpSp>
          <p:nvGrpSpPr>
            <p:cNvPr id="20" name="Group 20"/>
            <p:cNvGrpSpPr/>
            <p:nvPr/>
          </p:nvGrpSpPr>
          <p:grpSpPr>
            <a:xfrm>
              <a:off x="2454585" y="0"/>
              <a:ext cx="2028573" cy="2028573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2450848"/>
              <a:ext cx="6937743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프로젝트 수행 과정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692169" y="387541"/>
              <a:ext cx="1553405" cy="111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55143" y="6475281"/>
            <a:ext cx="5082151" cy="2383124"/>
            <a:chOff x="0" y="0"/>
            <a:chExt cx="6776201" cy="3177499"/>
          </a:xfrm>
        </p:grpSpPr>
        <p:grpSp>
          <p:nvGrpSpPr>
            <p:cNvPr id="25" name="Group 25"/>
            <p:cNvGrpSpPr/>
            <p:nvPr/>
          </p:nvGrpSpPr>
          <p:grpSpPr>
            <a:xfrm>
              <a:off x="2373814" y="0"/>
              <a:ext cx="2028573" cy="2028573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2611398" y="387541"/>
              <a:ext cx="1553405" cy="111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05.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2450848"/>
              <a:ext cx="6776201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현장 교강사 평가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87938" y="6475281"/>
            <a:ext cx="5133682" cy="2383124"/>
            <a:chOff x="0" y="0"/>
            <a:chExt cx="6844909" cy="3177499"/>
          </a:xfrm>
        </p:grpSpPr>
        <p:grpSp>
          <p:nvGrpSpPr>
            <p:cNvPr id="30" name="Group 30"/>
            <p:cNvGrpSpPr/>
            <p:nvPr/>
          </p:nvGrpSpPr>
          <p:grpSpPr>
            <a:xfrm>
              <a:off x="2408168" y="0"/>
              <a:ext cx="2028573" cy="2028573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0" y="2450848"/>
              <a:ext cx="6844909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기타 활동 자료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645752" y="387541"/>
              <a:ext cx="1553405" cy="111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06.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710361" y="5209221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87803" y="1100485"/>
            <a:ext cx="6096173" cy="4102874"/>
            <a:chOff x="0" y="-142875"/>
            <a:chExt cx="8128231" cy="5470498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2875"/>
              <a:ext cx="8128231" cy="1110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01. </a:t>
              </a:r>
              <a:r>
                <a:rPr lang="en-US" sz="4800" b="1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Poppins Bold"/>
                  <a:sym typeface="Poppins Bold"/>
                </a:rPr>
                <a:t>프로젝트 개요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99170"/>
              <a:ext cx="8128231" cy="4028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현대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매장에서는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더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빠른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주문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환경을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만들기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위해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비대면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주문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시스템인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셀프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키오스크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도입이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필수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요소로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자리잡고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</a:t>
              </a:r>
              <a:r>
                <a:rPr lang="en-US" sz="2000" dirty="0" err="1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있다</a:t>
              </a: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.  본 프로젝트는 클라우드 환경에서 동작하는 클라우드 키오스크 화면을 제작하고자 한다.</a:t>
              </a:r>
            </a:p>
            <a:p>
              <a:pPr algn="l">
                <a:lnSpc>
                  <a:spcPts val="4000"/>
                </a:lnSpc>
              </a:pPr>
              <a:endParaRPr lang="en-US" sz="200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l">
                <a:lnSpc>
                  <a:spcPts val="4000"/>
                </a:lnSpc>
              </a:pPr>
              <a:endParaRPr lang="en-US" sz="200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993428" y="5002643"/>
            <a:ext cx="753556" cy="637097"/>
          </a:xfrm>
          <a:custGeom>
            <a:avLst/>
            <a:gdLst/>
            <a:ahLst/>
            <a:cxnLst/>
            <a:rect l="l" t="t" r="r" b="b"/>
            <a:pathLst>
              <a:path w="753556" h="637097">
                <a:moveTo>
                  <a:pt x="0" y="0"/>
                </a:moveTo>
                <a:lnTo>
                  <a:pt x="753556" y="0"/>
                </a:lnTo>
                <a:lnTo>
                  <a:pt x="753556" y="637098"/>
                </a:lnTo>
                <a:lnTo>
                  <a:pt x="0" y="637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87803" y="4508844"/>
            <a:ext cx="6632080" cy="5707569"/>
            <a:chOff x="0" y="-85725"/>
            <a:chExt cx="8842773" cy="7610091"/>
          </a:xfrm>
        </p:grpSpPr>
        <p:sp>
          <p:nvSpPr>
            <p:cNvPr id="8" name="TextBox 8"/>
            <p:cNvSpPr txBox="1"/>
            <p:nvPr/>
          </p:nvSpPr>
          <p:spPr>
            <a:xfrm>
              <a:off x="0" y="-85725"/>
              <a:ext cx="8842773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프로젝트 내용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60121"/>
              <a:ext cx="8842773" cy="6764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클라우드 서버와 연동되는 웹브라우저형 키오스크 UI 구축을 위해 먼저  기존 키오스크 구조와 화면 구성을 분석, 화면 설계를 구체화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이용자의 편의성을 위해 직관적인 UI/UX 디자인을 재작하여 웹에서 구현 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클라우드 서버와 데이터베이스를 구축하여 각 매장에서 사용하는 이벤트와 각종 기능을 실시간으로 수정하고 배포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 시스템 보안을 위해 기술적 보안 방안도 함께 마련</a:t>
              </a:r>
            </a:p>
            <a:p>
              <a:pPr algn="l">
                <a:lnSpc>
                  <a:spcPts val="4000"/>
                </a:lnSpc>
              </a:pPr>
              <a:endParaRPr lang="en-US" sz="200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l">
                <a:lnSpc>
                  <a:spcPts val="4000"/>
                </a:lnSpc>
              </a:pPr>
              <a:endParaRPr lang="en-US" sz="200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915072" y="2416428"/>
            <a:ext cx="8115300" cy="2629803"/>
            <a:chOff x="0" y="-85725"/>
            <a:chExt cx="10820400" cy="3506403"/>
          </a:xfrm>
        </p:grpSpPr>
        <p:sp>
          <p:nvSpPr>
            <p:cNvPr id="11" name="TextBox 11"/>
            <p:cNvSpPr txBox="1"/>
            <p:nvPr/>
          </p:nvSpPr>
          <p:spPr>
            <a:xfrm>
              <a:off x="2536573" y="-85725"/>
              <a:ext cx="8283827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목표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36573" y="760121"/>
              <a:ext cx="8283827" cy="2660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클라우드 서버를 기반으로 하여 실시간으로 관리가 가능한 웹 브라우저형 키오스크 UI 시스템을 제작한다.</a:t>
              </a:r>
            </a:p>
            <a:p>
              <a:pPr algn="l">
                <a:lnSpc>
                  <a:spcPts val="4000"/>
                </a:lnSpc>
              </a:pPr>
              <a:endParaRPr lang="en-US" sz="200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l">
                <a:lnSpc>
                  <a:spcPts val="4000"/>
                </a:lnSpc>
              </a:pPr>
              <a:endParaRPr lang="en-US" sz="2000" dirty="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0"/>
              <a:ext cx="2028573" cy="202857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</p:sp>
        </p:grpSp>
        <p:sp>
          <p:nvSpPr>
            <p:cNvPr id="15" name="Freeform 15"/>
            <p:cNvSpPr/>
            <p:nvPr/>
          </p:nvSpPr>
          <p:spPr>
            <a:xfrm>
              <a:off x="644464" y="479365"/>
              <a:ext cx="739645" cy="1069844"/>
            </a:xfrm>
            <a:custGeom>
              <a:avLst/>
              <a:gdLst/>
              <a:ahLst/>
              <a:cxnLst/>
              <a:rect l="l" t="t" r="r" b="b"/>
              <a:pathLst>
                <a:path w="739645" h="1069844">
                  <a:moveTo>
                    <a:pt x="0" y="0"/>
                  </a:moveTo>
                  <a:lnTo>
                    <a:pt x="739645" y="0"/>
                  </a:lnTo>
                  <a:lnTo>
                    <a:pt x="739645" y="1069843"/>
                  </a:lnTo>
                  <a:lnTo>
                    <a:pt x="0" y="106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4890071" y="1028700"/>
            <a:ext cx="3397929" cy="417760"/>
            <a:chOff x="0" y="0"/>
            <a:chExt cx="1239574" cy="152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9574" cy="152400"/>
            </a:xfrm>
            <a:custGeom>
              <a:avLst/>
              <a:gdLst/>
              <a:ahLst/>
              <a:cxnLst/>
              <a:rect l="l" t="t" r="r" b="b"/>
              <a:pathLst>
                <a:path w="1239574" h="152400">
                  <a:moveTo>
                    <a:pt x="0" y="0"/>
                  </a:moveTo>
                  <a:lnTo>
                    <a:pt x="1239574" y="0"/>
                  </a:lnTo>
                  <a:lnTo>
                    <a:pt x="123957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795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915072" y="5835200"/>
            <a:ext cx="8534509" cy="3026747"/>
            <a:chOff x="0" y="0"/>
            <a:chExt cx="11379346" cy="403566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028573" cy="2028573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795FF"/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511916" y="589555"/>
              <a:ext cx="1004741" cy="849463"/>
            </a:xfrm>
            <a:custGeom>
              <a:avLst/>
              <a:gdLst/>
              <a:ahLst/>
              <a:cxnLst/>
              <a:rect l="l" t="t" r="r" b="b"/>
              <a:pathLst>
                <a:path w="1004741" h="849463">
                  <a:moveTo>
                    <a:pt x="0" y="0"/>
                  </a:moveTo>
                  <a:lnTo>
                    <a:pt x="1004741" y="0"/>
                  </a:lnTo>
                  <a:lnTo>
                    <a:pt x="1004741" y="849463"/>
                  </a:lnTo>
                  <a:lnTo>
                    <a:pt x="0" y="849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2536573" y="-85725"/>
              <a:ext cx="8842773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활용장비 및 재료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536573" y="760121"/>
              <a:ext cx="8842773" cy="3275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vscode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putty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Heidi SQL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>
                  <a:solidFill>
                    <a:srgbClr val="545454"/>
                  </a:solidFill>
                  <a:latin typeface="Poppins"/>
                  <a:ea typeface="Poppins"/>
                  <a:cs typeface="Poppins"/>
                  <a:sym typeface="Poppins"/>
                </a:rPr>
                <a:t>filezila</a:t>
              </a:r>
            </a:p>
            <a:p>
              <a:pPr algn="l">
                <a:lnSpc>
                  <a:spcPts val="4000"/>
                </a:lnSpc>
              </a:pPr>
              <a:endParaRPr lang="en-US" sz="2000">
                <a:solidFill>
                  <a:srgbClr val="545454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427">
            <a:off x="-3745643" y="2825724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2" y="0"/>
                </a:lnTo>
                <a:lnTo>
                  <a:pt x="13347232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0" y="3469755"/>
            <a:ext cx="3921849" cy="1587580"/>
            <a:chOff x="0" y="-85725"/>
            <a:chExt cx="5229132" cy="2116772"/>
          </a:xfrm>
        </p:grpSpPr>
        <p:sp>
          <p:nvSpPr>
            <p:cNvPr id="4" name="TextBox 4"/>
            <p:cNvSpPr txBox="1"/>
            <p:nvPr/>
          </p:nvSpPr>
          <p:spPr>
            <a:xfrm>
              <a:off x="0" y="663152"/>
              <a:ext cx="5229132" cy="1367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4000"/>
                </a:lnSpc>
                <a:buFont typeface="Arial"/>
                <a:buChar char="•"/>
              </a:pPr>
              <a:r>
                <a:rPr lang="ko-KR" alt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플레이버 페이지 개발</a:t>
              </a:r>
              <a:r>
                <a:rPr lang="en-US" altLang="ko-KR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(3)</a:t>
              </a:r>
              <a:endParaRPr lang="en-US" sz="2000" dirty="0">
                <a:solidFill>
                  <a:srgbClr val="54545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"/>
                <a:sym typeface="Poppins"/>
              </a:endParaRP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아이디어 선정 및 보고서 점검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229132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김수윤 - 팀장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1029826">
            <a:off x="16112060" y="-41785"/>
            <a:ext cx="2652882" cy="2652882"/>
          </a:xfrm>
          <a:custGeom>
            <a:avLst/>
            <a:gdLst/>
            <a:ahLst/>
            <a:cxnLst/>
            <a:rect l="l" t="t" r="r" b="b"/>
            <a:pathLst>
              <a:path w="2652882" h="2652882">
                <a:moveTo>
                  <a:pt x="0" y="0"/>
                </a:moveTo>
                <a:lnTo>
                  <a:pt x="2652882" y="0"/>
                </a:lnTo>
                <a:lnTo>
                  <a:pt x="2652882" y="2652882"/>
                </a:lnTo>
                <a:lnTo>
                  <a:pt x="0" y="2652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63047"/>
            <a:ext cx="81153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02. </a:t>
            </a:r>
            <a:r>
              <a:rPr lang="en-US" sz="48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프로젝트 팀 구성 및 역할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88674" y="6656136"/>
            <a:ext cx="4013039" cy="1587580"/>
            <a:chOff x="-1" y="-85725"/>
            <a:chExt cx="5350719" cy="2116772"/>
          </a:xfrm>
        </p:grpSpPr>
        <p:sp>
          <p:nvSpPr>
            <p:cNvPr id="9" name="TextBox 9"/>
            <p:cNvSpPr txBox="1"/>
            <p:nvPr/>
          </p:nvSpPr>
          <p:spPr>
            <a:xfrm>
              <a:off x="-1" y="663152"/>
              <a:ext cx="5350719" cy="13678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ko-KR" alt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포인트</a:t>
              </a:r>
              <a:r>
                <a:rPr lang="en-US" altLang="ko-KR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, </a:t>
              </a:r>
              <a:r>
                <a:rPr lang="ko-KR" alt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쿠폰 페이지 개발</a:t>
              </a:r>
              <a:r>
                <a:rPr lang="en-US" altLang="ko-KR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(5,6)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자료 수집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4670187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임하민 </a:t>
              </a:r>
              <a:r>
                <a:rPr lang="en-US" altLang="ko-KR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- </a:t>
              </a:r>
              <a:r>
                <a:rPr lang="ko-KR" alt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팀원</a:t>
              </a:r>
              <a:endParaRPr lang="en-US" sz="3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Bold"/>
                <a:sym typeface="Poppi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27325" y="3469755"/>
            <a:ext cx="4554395" cy="1587580"/>
            <a:chOff x="-1" y="-85725"/>
            <a:chExt cx="6072527" cy="2116772"/>
          </a:xfrm>
        </p:grpSpPr>
        <p:sp>
          <p:nvSpPr>
            <p:cNvPr id="12" name="TextBox 12"/>
            <p:cNvSpPr txBox="1"/>
            <p:nvPr/>
          </p:nvSpPr>
          <p:spPr>
            <a:xfrm>
              <a:off x="-1" y="663152"/>
              <a:ext cx="6072527" cy="13678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ko-KR" alt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주문내역</a:t>
              </a:r>
              <a:r>
                <a:rPr lang="en-US" altLang="ko-KR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, </a:t>
              </a:r>
              <a:r>
                <a:rPr lang="ko-KR" alt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결제 완료 페이지 개발</a:t>
              </a:r>
              <a:r>
                <a:rPr lang="en-US" altLang="ko-KR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(4,8)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DB 관리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4670187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김원지 </a:t>
              </a:r>
              <a:r>
                <a:rPr lang="en-US" altLang="ko-KR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- </a:t>
              </a:r>
              <a:r>
                <a:rPr lang="ko-KR" alt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팀원</a:t>
              </a:r>
              <a:endParaRPr lang="en-US" sz="3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Bold"/>
                <a:sym typeface="Poppins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58000" y="6656136"/>
            <a:ext cx="3502640" cy="1520895"/>
            <a:chOff x="0" y="-85725"/>
            <a:chExt cx="4670187" cy="202785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63152"/>
              <a:ext cx="4670187" cy="1278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ko-KR" alt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상품정보 페이지 개발</a:t>
              </a:r>
              <a:r>
                <a:rPr lang="en-US" altLang="ko-KR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(2)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문서작업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4670187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조수미 </a:t>
              </a:r>
              <a:r>
                <a:rPr lang="en-US" altLang="ko-KR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- </a:t>
              </a:r>
              <a:r>
                <a:rPr lang="ko-KR" alt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팀원</a:t>
              </a:r>
              <a:endParaRPr lang="en-US" sz="3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 Bold"/>
                <a:sym typeface="Poppins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27325" y="6656136"/>
            <a:ext cx="3502640" cy="1587580"/>
            <a:chOff x="0" y="-85725"/>
            <a:chExt cx="4670187" cy="211677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663152"/>
              <a:ext cx="4670187" cy="1367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ko-KR" alt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메뉴 페이지 개발</a:t>
              </a:r>
              <a:r>
                <a:rPr lang="en-US" altLang="ko-KR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(1)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디자인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4670187" cy="72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oppins Bold"/>
                  <a:sym typeface="Poppins Bold"/>
                </a:rPr>
                <a:t>정현비</a:t>
              </a:r>
              <a:r>
                <a:rPr lang="en-US" sz="3200" b="1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altLang="ko-KR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- </a:t>
              </a:r>
              <a:r>
                <a:rPr lang="ko-KR" alt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팀원</a:t>
              </a:r>
              <a:endParaRPr lang="en-US" sz="3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88674" y="3469755"/>
            <a:ext cx="3502640" cy="2100541"/>
            <a:chOff x="0" y="-85725"/>
            <a:chExt cx="4670187" cy="280072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663152"/>
              <a:ext cx="4670187" cy="2051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프로젝트 메니저 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주제 제시 </a:t>
              </a:r>
            </a:p>
            <a:p>
              <a:pPr marL="431801" lvl="1" indent="-215900" algn="l">
                <a:lnSpc>
                  <a:spcPts val="40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54545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"/>
                  <a:sym typeface="Poppins"/>
                </a:rPr>
                <a:t>멘토링 및 평가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4670187" cy="708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ko-KR" alt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이동훈 </a:t>
              </a:r>
              <a:r>
                <a:rPr lang="en-US" altLang="ko-KR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- </a:t>
              </a:r>
              <a:r>
                <a:rPr lang="en-US" sz="32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Poppins Bold"/>
                  <a:sym typeface="Poppins Bold"/>
                </a:rPr>
                <a:t>멘토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24251">
            <a:off x="9370281" y="-3242856"/>
            <a:ext cx="13347232" cy="10847660"/>
          </a:xfrm>
          <a:custGeom>
            <a:avLst/>
            <a:gdLst/>
            <a:ahLst/>
            <a:cxnLst/>
            <a:rect l="l" t="t" r="r" b="b"/>
            <a:pathLst>
              <a:path w="13347232" h="10847660">
                <a:moveTo>
                  <a:pt x="0" y="0"/>
                </a:moveTo>
                <a:lnTo>
                  <a:pt x="13347233" y="0"/>
                </a:lnTo>
                <a:lnTo>
                  <a:pt x="13347233" y="10847660"/>
                </a:lnTo>
                <a:lnTo>
                  <a:pt x="0" y="108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81859"/>
              </p:ext>
            </p:extLst>
          </p:nvPr>
        </p:nvGraphicFramePr>
        <p:xfrm>
          <a:off x="1057275" y="2180974"/>
          <a:ext cx="16202025" cy="7564247"/>
        </p:xfrm>
        <a:graphic>
          <a:graphicData uri="http://schemas.openxmlformats.org/drawingml/2006/table">
            <a:tbl>
              <a:tblPr/>
              <a:tblGrid>
                <a:gridCol w="4050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2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9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9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10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 Bold"/>
                          <a:sym typeface="Poppins Bold"/>
                        </a:rPr>
                        <a:t>구분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C9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기간</a:t>
                      </a:r>
                      <a:endParaRPr 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활동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비고</a:t>
                      </a:r>
                      <a:endParaRPr 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0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사전 기획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F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3/15 ~ 3/22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 산출물 및 기능 요구사항 정의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일정 및 리소스 계획 수립</a:t>
                      </a: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위험요소 식별 및 대응 전략</a:t>
                      </a:r>
                      <a:endParaRPr 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아이디어 선정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0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데이터 수집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F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3/23 ~ 3/29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 및 사용자 조사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수집된 데이터를 바탕으로 기능 요구사항 및 개선점 도출</a:t>
                      </a:r>
                      <a:endParaRPr 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협약기업 데이터 협조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10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UI/UX </a:t>
                      </a: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화면구성</a:t>
                      </a:r>
                      <a:endParaRPr 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F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3/30 ~ 4/5</a:t>
                      </a:r>
                      <a:endParaRPr 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altLang="ko-KR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Figma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사용하여 초기 디자인 구성 후 전체적인 레이아웃 및 흐름 검증</a:t>
                      </a:r>
                      <a:endParaRPr 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10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 백엔드 개발</a:t>
                      </a:r>
                      <a:endParaRPr 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F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4/6 ~ 4/1</a:t>
                      </a:r>
                      <a:r>
                        <a:rPr lang="en-US" altLang="ko-KR" sz="1999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9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altLang="ko-KR" sz="2000" dirty="0"/>
                        <a:t>TML/CSS/JavaScript </a:t>
                      </a:r>
                      <a:r>
                        <a:rPr lang="ko-KR" altLang="en-US" sz="2000" dirty="0"/>
                        <a:t>구현 후 개발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서버 및 데이터베이스 설계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서버 배포 및 유지보수 계획 수립</a:t>
                      </a:r>
                      <a:endParaRPr 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팀별 중간보고 실시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10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통합 테스트 및 검증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F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4/</a:t>
                      </a:r>
                      <a:r>
                        <a:rPr lang="en-US" altLang="ko-KR" sz="1999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19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~ 4/</a:t>
                      </a:r>
                      <a:r>
                        <a:rPr lang="en-US" altLang="ko-KR" sz="1999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26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/>
                        <a:t>테스트 계획 수립 및 실행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문제점 수정 및 재검증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최종 검증 및 </a:t>
                      </a:r>
                      <a:r>
                        <a:rPr lang="en-US" altLang="ko-KR" sz="2000" dirty="0"/>
                        <a:t>QA </a:t>
                      </a:r>
                      <a:r>
                        <a:rPr lang="ko-KR" altLang="en-US" sz="2000" dirty="0"/>
                        <a:t>문서화</a:t>
                      </a:r>
                      <a:endParaRPr 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최적화 오류 수정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104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Poppins"/>
                          <a:sym typeface="Poppins"/>
                        </a:rPr>
                        <a:t>총 개발기간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F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3/15~ 4/</a:t>
                      </a:r>
                      <a:r>
                        <a:rPr lang="en-US" altLang="ko-KR" sz="1999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26</a:t>
                      </a:r>
                      <a:endParaRPr lang="en-US" sz="1999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mo"/>
                        <a:sym typeface="Arimo"/>
                      </a:endParaRPr>
                    </a:p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(총 </a:t>
                      </a:r>
                      <a:r>
                        <a:rPr lang="en-US" altLang="ko-KR" sz="1999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6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mo"/>
                          <a:sym typeface="Arimo"/>
                        </a:rPr>
                        <a:t> 주)</a:t>
                      </a: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885825"/>
            <a:ext cx="16230600" cy="81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03. </a:t>
            </a:r>
            <a:r>
              <a:rPr lang="en-US" sz="48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수행 절차 및 방법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8290" y="2627769"/>
            <a:ext cx="4157269" cy="6324872"/>
          </a:xfrm>
          <a:custGeom>
            <a:avLst/>
            <a:gdLst/>
            <a:ahLst/>
            <a:cxnLst/>
            <a:rect l="l" t="t" r="r" b="b"/>
            <a:pathLst>
              <a:path w="4157269" h="6324872">
                <a:moveTo>
                  <a:pt x="0" y="0"/>
                </a:moveTo>
                <a:lnTo>
                  <a:pt x="4157269" y="0"/>
                </a:lnTo>
                <a:lnTo>
                  <a:pt x="4157269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57150">
            <a:solidFill>
              <a:schemeClr val="tx1"/>
            </a:solidFill>
          </a:ln>
        </p:spPr>
      </p:sp>
      <p:sp>
        <p:nvSpPr>
          <p:cNvPr id="3" name="Freeform 3"/>
          <p:cNvSpPr/>
          <p:nvPr/>
        </p:nvSpPr>
        <p:spPr>
          <a:xfrm>
            <a:off x="6964095" y="2611726"/>
            <a:ext cx="4076399" cy="6356958"/>
          </a:xfrm>
          <a:custGeom>
            <a:avLst/>
            <a:gdLst/>
            <a:ahLst/>
            <a:cxnLst/>
            <a:rect l="l" t="t" r="r" b="b"/>
            <a:pathLst>
              <a:path w="4076399" h="6356958">
                <a:moveTo>
                  <a:pt x="0" y="0"/>
                </a:moveTo>
                <a:lnTo>
                  <a:pt x="4076400" y="0"/>
                </a:lnTo>
                <a:lnTo>
                  <a:pt x="40764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57150">
            <a:solidFill>
              <a:schemeClr val="tx1"/>
            </a:solidFill>
          </a:ln>
        </p:spPr>
      </p:sp>
      <p:sp>
        <p:nvSpPr>
          <p:cNvPr id="4" name="Freeform 4"/>
          <p:cNvSpPr/>
          <p:nvPr/>
        </p:nvSpPr>
        <p:spPr>
          <a:xfrm>
            <a:off x="12499031" y="2625974"/>
            <a:ext cx="4189377" cy="6328462"/>
          </a:xfrm>
          <a:custGeom>
            <a:avLst/>
            <a:gdLst/>
            <a:ahLst/>
            <a:cxnLst/>
            <a:rect l="l" t="t" r="r" b="b"/>
            <a:pathLst>
              <a:path w="4189377" h="6328462">
                <a:moveTo>
                  <a:pt x="0" y="0"/>
                </a:moveTo>
                <a:lnTo>
                  <a:pt x="4189377" y="0"/>
                </a:lnTo>
                <a:lnTo>
                  <a:pt x="4189377" y="6328462"/>
                </a:lnTo>
                <a:lnTo>
                  <a:pt x="0" y="6328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57150">
            <a:solidFill>
              <a:schemeClr val="tx1"/>
            </a:solidFill>
          </a:ln>
        </p:spPr>
      </p:sp>
      <p:sp>
        <p:nvSpPr>
          <p:cNvPr id="5" name="TextBox 5"/>
          <p:cNvSpPr txBox="1"/>
          <p:nvPr/>
        </p:nvSpPr>
        <p:spPr>
          <a:xfrm>
            <a:off x="1028700" y="885825"/>
            <a:ext cx="8115300" cy="81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04. </a:t>
            </a:r>
            <a:r>
              <a:rPr lang="en-US" sz="48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프로젝트 수행 과정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6432" y="2645608"/>
            <a:ext cx="4112832" cy="6323075"/>
          </a:xfrm>
          <a:custGeom>
            <a:avLst/>
            <a:gdLst/>
            <a:ahLst/>
            <a:cxnLst/>
            <a:rect l="l" t="t" r="r" b="b"/>
            <a:pathLst>
              <a:path w="4112832" h="6323075">
                <a:moveTo>
                  <a:pt x="0" y="0"/>
                </a:moveTo>
                <a:lnTo>
                  <a:pt x="4112832" y="0"/>
                </a:lnTo>
                <a:lnTo>
                  <a:pt x="4112832" y="6323075"/>
                </a:lnTo>
                <a:lnTo>
                  <a:pt x="0" y="6323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57150">
            <a:solidFill>
              <a:schemeClr val="tx1"/>
            </a:solidFill>
          </a:ln>
        </p:spPr>
      </p:sp>
      <p:sp>
        <p:nvSpPr>
          <p:cNvPr id="3" name="Freeform 3"/>
          <p:cNvSpPr/>
          <p:nvPr/>
        </p:nvSpPr>
        <p:spPr>
          <a:xfrm>
            <a:off x="7418973" y="2001860"/>
            <a:ext cx="3385340" cy="3591873"/>
          </a:xfrm>
          <a:custGeom>
            <a:avLst/>
            <a:gdLst/>
            <a:ahLst/>
            <a:cxnLst/>
            <a:rect l="l" t="t" r="r" b="b"/>
            <a:pathLst>
              <a:path w="3385340" h="3591873">
                <a:moveTo>
                  <a:pt x="0" y="0"/>
                </a:moveTo>
                <a:lnTo>
                  <a:pt x="3385340" y="0"/>
                </a:lnTo>
                <a:lnTo>
                  <a:pt x="3385340" y="3591873"/>
                </a:lnTo>
                <a:lnTo>
                  <a:pt x="0" y="359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57150">
            <a:solidFill>
              <a:schemeClr val="tx1"/>
            </a:solidFill>
          </a:ln>
        </p:spPr>
      </p:sp>
      <p:sp>
        <p:nvSpPr>
          <p:cNvPr id="4" name="Freeform 4"/>
          <p:cNvSpPr/>
          <p:nvPr/>
        </p:nvSpPr>
        <p:spPr>
          <a:xfrm>
            <a:off x="7087583" y="5898584"/>
            <a:ext cx="4112833" cy="3576251"/>
          </a:xfrm>
          <a:custGeom>
            <a:avLst/>
            <a:gdLst/>
            <a:ahLst/>
            <a:cxnLst/>
            <a:rect l="l" t="t" r="r" b="b"/>
            <a:pathLst>
              <a:path w="4711513" h="3922335">
                <a:moveTo>
                  <a:pt x="0" y="0"/>
                </a:moveTo>
                <a:lnTo>
                  <a:pt x="4711513" y="0"/>
                </a:lnTo>
                <a:lnTo>
                  <a:pt x="4711513" y="3922334"/>
                </a:lnTo>
                <a:lnTo>
                  <a:pt x="0" y="3922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57150">
            <a:solidFill>
              <a:schemeClr val="tx1"/>
            </a:solidFill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/>
          <p:cNvSpPr/>
          <p:nvPr/>
        </p:nvSpPr>
        <p:spPr>
          <a:xfrm>
            <a:off x="12974457" y="2786559"/>
            <a:ext cx="3992511" cy="6041174"/>
          </a:xfrm>
          <a:custGeom>
            <a:avLst/>
            <a:gdLst/>
            <a:ahLst/>
            <a:cxnLst/>
            <a:rect l="l" t="t" r="r" b="b"/>
            <a:pathLst>
              <a:path w="3992511" h="6041174">
                <a:moveTo>
                  <a:pt x="0" y="0"/>
                </a:moveTo>
                <a:lnTo>
                  <a:pt x="3992510" y="0"/>
                </a:lnTo>
                <a:lnTo>
                  <a:pt x="3992510" y="6041173"/>
                </a:lnTo>
                <a:lnTo>
                  <a:pt x="0" y="6041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57150">
            <a:solidFill>
              <a:schemeClr val="tx1"/>
            </a:solidFill>
          </a:ln>
        </p:spPr>
      </p:sp>
      <p:sp>
        <p:nvSpPr>
          <p:cNvPr id="6" name="TextBox 6"/>
          <p:cNvSpPr txBox="1"/>
          <p:nvPr/>
        </p:nvSpPr>
        <p:spPr>
          <a:xfrm>
            <a:off x="1028700" y="885825"/>
            <a:ext cx="8115300" cy="81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04. </a:t>
            </a:r>
            <a:r>
              <a:rPr lang="en-US" sz="48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프로젝트 수행 과정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56701" y="-8973011"/>
            <a:ext cx="20703384" cy="18597252"/>
            <a:chOff x="0" y="0"/>
            <a:chExt cx="27604511" cy="24796337"/>
          </a:xfrm>
        </p:grpSpPr>
        <p:sp>
          <p:nvSpPr>
            <p:cNvPr id="3" name="Freeform 3"/>
            <p:cNvSpPr/>
            <p:nvPr/>
          </p:nvSpPr>
          <p:spPr>
            <a:xfrm rot="3018939" flipV="1">
              <a:off x="2349214" y="4233919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7"/>
                  </a:moveTo>
                  <a:lnTo>
                    <a:pt x="17796309" y="14463547"/>
                  </a:lnTo>
                  <a:lnTo>
                    <a:pt x="17796309" y="0"/>
                  </a:lnTo>
                  <a:lnTo>
                    <a:pt x="0" y="0"/>
                  </a:lnTo>
                  <a:lnTo>
                    <a:pt x="0" y="14463547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6685880" y="18900536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685880" y="16335922"/>
              <a:ext cx="5510757" cy="2486092"/>
            </a:xfrm>
            <a:custGeom>
              <a:avLst/>
              <a:gdLst/>
              <a:ahLst/>
              <a:cxnLst/>
              <a:rect l="l" t="t" r="r" b="b"/>
              <a:pathLst>
                <a:path w="5510757" h="2486092">
                  <a:moveTo>
                    <a:pt x="0" y="0"/>
                  </a:moveTo>
                  <a:lnTo>
                    <a:pt x="5510757" y="0"/>
                  </a:lnTo>
                  <a:lnTo>
                    <a:pt x="5510757" y="2486092"/>
                  </a:lnTo>
                  <a:lnTo>
                    <a:pt x="0" y="2486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19412" y="20044627"/>
              <a:ext cx="6041511" cy="2725533"/>
            </a:xfrm>
            <a:custGeom>
              <a:avLst/>
              <a:gdLst/>
              <a:ahLst/>
              <a:cxnLst/>
              <a:rect l="l" t="t" r="r" b="b"/>
              <a:pathLst>
                <a:path w="6041511" h="2725533">
                  <a:moveTo>
                    <a:pt x="0" y="0"/>
                  </a:moveTo>
                  <a:lnTo>
                    <a:pt x="6041512" y="0"/>
                  </a:lnTo>
                  <a:lnTo>
                    <a:pt x="6041512" y="2725534"/>
                  </a:lnTo>
                  <a:lnTo>
                    <a:pt x="0" y="2725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034207" y="20405201"/>
              <a:ext cx="7570304" cy="3415224"/>
            </a:xfrm>
            <a:custGeom>
              <a:avLst/>
              <a:gdLst/>
              <a:ahLst/>
              <a:cxnLst/>
              <a:rect l="l" t="t" r="r" b="b"/>
              <a:pathLst>
                <a:path w="7570304" h="3415224">
                  <a:moveTo>
                    <a:pt x="0" y="0"/>
                  </a:moveTo>
                  <a:lnTo>
                    <a:pt x="7570304" y="0"/>
                  </a:lnTo>
                  <a:lnTo>
                    <a:pt x="7570304" y="3415224"/>
                  </a:lnTo>
                  <a:lnTo>
                    <a:pt x="0" y="3415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5499224" y="21774903"/>
              <a:ext cx="6697414" cy="3021434"/>
            </a:xfrm>
            <a:custGeom>
              <a:avLst/>
              <a:gdLst/>
              <a:ahLst/>
              <a:cxnLst/>
              <a:rect l="l" t="t" r="r" b="b"/>
              <a:pathLst>
                <a:path w="6697414" h="3021434">
                  <a:moveTo>
                    <a:pt x="0" y="0"/>
                  </a:moveTo>
                  <a:lnTo>
                    <a:pt x="6697413" y="0"/>
                  </a:lnTo>
                  <a:lnTo>
                    <a:pt x="6697413" y="3021434"/>
                  </a:lnTo>
                  <a:lnTo>
                    <a:pt x="0" y="3021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885825"/>
            <a:ext cx="811530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05. </a:t>
            </a:r>
            <a:r>
              <a:rPr lang="ko-KR" altLang="en-US" sz="48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현장 교강사 평가</a:t>
            </a:r>
            <a:endParaRPr lang="en-US" sz="48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31130" y="3401949"/>
            <a:ext cx="670549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프로젝트</a:t>
            </a:r>
            <a:r>
              <a:rPr lang="en-US" altLang="ko-KR" sz="3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결과물에</a:t>
            </a:r>
            <a:r>
              <a:rPr lang="en-US" altLang="ko-KR" sz="3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대한</a:t>
            </a:r>
            <a:r>
              <a:rPr lang="en-US" altLang="ko-KR" sz="3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완성도</a:t>
            </a:r>
            <a:r>
              <a:rPr lang="en-US" altLang="ko-KR" sz="32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 </a:t>
            </a:r>
            <a:endParaRPr lang="en-US" sz="32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oppins Bold"/>
              <a:sym typeface="Poppins Bold"/>
            </a:endParaRPr>
          </a:p>
          <a:p>
            <a:pPr algn="l">
              <a:lnSpc>
                <a:spcPts val="4480"/>
              </a:lnSpc>
            </a:pPr>
            <a:endParaRPr lang="en-US" sz="32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31130" y="4014487"/>
            <a:ext cx="6022370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54545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"/>
                <a:sym typeface="Poppins"/>
              </a:rPr>
              <a:t>프로젝트 결과 평가 점수 기재</a:t>
            </a:r>
          </a:p>
          <a:p>
            <a:pPr algn="l">
              <a:lnSpc>
                <a:spcPts val="4000"/>
              </a:lnSpc>
            </a:pPr>
            <a:endParaRPr lang="en-US" sz="2000" dirty="0">
              <a:solidFill>
                <a:srgbClr val="5454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36930" y="3401949"/>
            <a:ext cx="705107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프로젝트 진행 간 잘한 부분과 아쉬운점</a:t>
            </a:r>
          </a:p>
          <a:p>
            <a:pPr algn="l">
              <a:lnSpc>
                <a:spcPts val="4480"/>
              </a:lnSpc>
            </a:pPr>
            <a:endParaRPr lang="en-US" sz="32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36930" y="4014487"/>
            <a:ext cx="6022370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54545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"/>
                <a:sym typeface="Poppins"/>
              </a:rPr>
              <a:t>프로젝트 진행을 수행함에 있어 잘한 부분과 문제점 </a:t>
            </a:r>
          </a:p>
          <a:p>
            <a:pPr algn="l">
              <a:lnSpc>
                <a:spcPts val="4000"/>
              </a:lnSpc>
            </a:pPr>
            <a:endParaRPr lang="en-US" sz="2000" dirty="0">
              <a:solidFill>
                <a:srgbClr val="5454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31130" y="6186606"/>
            <a:ext cx="6022370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프로젝트 결과 피드백</a:t>
            </a:r>
          </a:p>
          <a:p>
            <a:pPr algn="l">
              <a:lnSpc>
                <a:spcPts val="4480"/>
              </a:lnSpc>
            </a:pPr>
            <a:endParaRPr lang="en-US" sz="32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31130" y="6799144"/>
            <a:ext cx="6022370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54545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"/>
                <a:sym typeface="Poppins"/>
              </a:rPr>
              <a:t>현장전문가의 피드백에 따라 주요 내용 기술</a:t>
            </a:r>
          </a:p>
          <a:p>
            <a:pPr algn="l">
              <a:lnSpc>
                <a:spcPts val="4000"/>
              </a:lnSpc>
            </a:pPr>
            <a:endParaRPr lang="en-US" sz="2000" dirty="0">
              <a:solidFill>
                <a:srgbClr val="5454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36930" y="6186606"/>
            <a:ext cx="6022370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프로젝트 수행간 느낀 점</a:t>
            </a:r>
          </a:p>
          <a:p>
            <a:pPr algn="l">
              <a:lnSpc>
                <a:spcPts val="4480"/>
              </a:lnSpc>
            </a:pPr>
            <a:endParaRPr lang="en-US" sz="32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36930" y="6799144"/>
            <a:ext cx="6022370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000" dirty="0">
                <a:solidFill>
                  <a:srgbClr val="54545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"/>
                <a:sym typeface="Poppins"/>
              </a:rPr>
              <a:t>프로젝트의 전체적인 구조 기술</a:t>
            </a:r>
          </a:p>
          <a:p>
            <a:pPr algn="l">
              <a:lnSpc>
                <a:spcPts val="4000"/>
              </a:lnSpc>
            </a:pPr>
            <a:endParaRPr lang="en-US" sz="2000" dirty="0">
              <a:solidFill>
                <a:srgbClr val="5454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067223" y="2764014"/>
            <a:ext cx="8115300" cy="40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54545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oppins"/>
                <a:sym typeface="Poppins"/>
              </a:rPr>
              <a:t>프로젝트 활동 이미지 자료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85825"/>
            <a:ext cx="6096173" cy="81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06. </a:t>
            </a:r>
            <a:r>
              <a:rPr lang="en-US" sz="48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oppins Bold"/>
                <a:sym typeface="Poppins Bold"/>
              </a:rPr>
              <a:t>기타 활동자료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465</Words>
  <Application>Microsoft Office PowerPoint</Application>
  <PresentationFormat>사용자 지정</PresentationFormat>
  <Paragraphs>94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Arial</vt:lpstr>
      <vt:lpstr>Calibri</vt:lpstr>
      <vt:lpstr>맑은 고딕</vt:lpstr>
      <vt:lpstr>Arimo</vt:lpstr>
      <vt:lpstr>Poppins</vt:lpstr>
      <vt:lpstr>나눔고딕</vt:lpstr>
      <vt:lpstr>나눔고딕 ExtraBold</vt:lpstr>
      <vt:lpstr>Poppins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쇼핑몰 프로젝트 결과 보고</dc:title>
  <cp:lastModifiedBy>admin</cp:lastModifiedBy>
  <cp:revision>11</cp:revision>
  <dcterms:created xsi:type="dcterms:W3CDTF">2006-08-16T00:00:00Z</dcterms:created>
  <dcterms:modified xsi:type="dcterms:W3CDTF">2025-04-24T03:35:17Z</dcterms:modified>
  <dc:identifier>DAGisUv28vg</dc:identifier>
</cp:coreProperties>
</file>